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327" r:id="rId2"/>
    <p:sldId id="328" r:id="rId3"/>
    <p:sldId id="355" r:id="rId4"/>
    <p:sldId id="256" r:id="rId5"/>
    <p:sldId id="362" r:id="rId6"/>
    <p:sldId id="365" r:id="rId7"/>
    <p:sldId id="367" r:id="rId8"/>
    <p:sldId id="366" r:id="rId9"/>
    <p:sldId id="257" r:id="rId10"/>
    <p:sldId id="330" r:id="rId11"/>
    <p:sldId id="357" r:id="rId12"/>
    <p:sldId id="364" r:id="rId13"/>
    <p:sldId id="363" r:id="rId14"/>
    <p:sldId id="329" r:id="rId15"/>
    <p:sldId id="331" r:id="rId16"/>
    <p:sldId id="332" r:id="rId17"/>
    <p:sldId id="333" r:id="rId18"/>
    <p:sldId id="258" r:id="rId19"/>
    <p:sldId id="259" r:id="rId20"/>
    <p:sldId id="260" r:id="rId21"/>
    <p:sldId id="261" r:id="rId22"/>
    <p:sldId id="337" r:id="rId23"/>
    <p:sldId id="338" r:id="rId24"/>
    <p:sldId id="334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335" r:id="rId33"/>
    <p:sldId id="269" r:id="rId34"/>
    <p:sldId id="270" r:id="rId35"/>
    <p:sldId id="271" r:id="rId36"/>
    <p:sldId id="272" r:id="rId37"/>
    <p:sldId id="273" r:id="rId38"/>
    <p:sldId id="274" r:id="rId39"/>
    <p:sldId id="340" r:id="rId40"/>
    <p:sldId id="278" r:id="rId41"/>
    <p:sldId id="279" r:id="rId42"/>
    <p:sldId id="280" r:id="rId43"/>
    <p:sldId id="281" r:id="rId44"/>
    <p:sldId id="282" r:id="rId45"/>
    <p:sldId id="299" r:id="rId46"/>
    <p:sldId id="300" r:id="rId47"/>
    <p:sldId id="289" r:id="rId48"/>
    <p:sldId id="291" r:id="rId49"/>
    <p:sldId id="287" r:id="rId50"/>
    <p:sldId id="293" r:id="rId51"/>
    <p:sldId id="296" r:id="rId52"/>
    <p:sldId id="277" r:id="rId53"/>
    <p:sldId id="283" r:id="rId54"/>
    <p:sldId id="284" r:id="rId55"/>
    <p:sldId id="285" r:id="rId56"/>
    <p:sldId id="286" r:id="rId57"/>
    <p:sldId id="301" r:id="rId58"/>
    <p:sldId id="302" r:id="rId59"/>
    <p:sldId id="359" r:id="rId60"/>
    <p:sldId id="360" r:id="rId61"/>
    <p:sldId id="368" r:id="rId62"/>
    <p:sldId id="372" r:id="rId63"/>
    <p:sldId id="397" r:id="rId64"/>
    <p:sldId id="341" r:id="rId65"/>
    <p:sldId id="303" r:id="rId66"/>
    <p:sldId id="369" r:id="rId67"/>
    <p:sldId id="370" r:id="rId68"/>
    <p:sldId id="371" r:id="rId69"/>
    <p:sldId id="304" r:id="rId70"/>
    <p:sldId id="305" r:id="rId71"/>
    <p:sldId id="343" r:id="rId72"/>
    <p:sldId id="348" r:id="rId73"/>
    <p:sldId id="342" r:id="rId74"/>
    <p:sldId id="349" r:id="rId75"/>
    <p:sldId id="345" r:id="rId76"/>
    <p:sldId id="346" r:id="rId77"/>
    <p:sldId id="347" r:id="rId78"/>
    <p:sldId id="399" r:id="rId79"/>
    <p:sldId id="374" r:id="rId80"/>
    <p:sldId id="373" r:id="rId81"/>
    <p:sldId id="398" r:id="rId82"/>
    <p:sldId id="376" r:id="rId83"/>
    <p:sldId id="392" r:id="rId84"/>
    <p:sldId id="375" r:id="rId85"/>
    <p:sldId id="380" r:id="rId86"/>
    <p:sldId id="383" r:id="rId87"/>
    <p:sldId id="384" r:id="rId88"/>
    <p:sldId id="385" r:id="rId89"/>
    <p:sldId id="381" r:id="rId90"/>
    <p:sldId id="387" r:id="rId91"/>
    <p:sldId id="386" r:id="rId92"/>
    <p:sldId id="388" r:id="rId93"/>
    <p:sldId id="391" r:id="rId94"/>
    <p:sldId id="393" r:id="rId95"/>
    <p:sldId id="389" r:id="rId96"/>
    <p:sldId id="394" r:id="rId97"/>
    <p:sldId id="395" r:id="rId98"/>
    <p:sldId id="390" r:id="rId99"/>
    <p:sldId id="382" r:id="rId100"/>
    <p:sldId id="396" r:id="rId101"/>
    <p:sldId id="400" r:id="rId102"/>
    <p:sldId id="351" r:id="rId103"/>
    <p:sldId id="352" r:id="rId104"/>
    <p:sldId id="314" r:id="rId105"/>
    <p:sldId id="315" r:id="rId106"/>
    <p:sldId id="403" r:id="rId107"/>
    <p:sldId id="404" r:id="rId108"/>
    <p:sldId id="405" r:id="rId109"/>
    <p:sldId id="406" r:id="rId110"/>
    <p:sldId id="377" r:id="rId111"/>
    <p:sldId id="378" r:id="rId112"/>
    <p:sldId id="379" r:id="rId113"/>
    <p:sldId id="407" r:id="rId114"/>
    <p:sldId id="306" r:id="rId115"/>
    <p:sldId id="358" r:id="rId116"/>
    <p:sldId id="307" r:id="rId117"/>
    <p:sldId id="308" r:id="rId118"/>
    <p:sldId id="309" r:id="rId119"/>
    <p:sldId id="310" r:id="rId120"/>
    <p:sldId id="311" r:id="rId121"/>
    <p:sldId id="312" r:id="rId122"/>
    <p:sldId id="313" r:id="rId123"/>
    <p:sldId id="316" r:id="rId124"/>
    <p:sldId id="317" r:id="rId125"/>
    <p:sldId id="353" r:id="rId126"/>
    <p:sldId id="354" r:id="rId127"/>
    <p:sldId id="318" r:id="rId128"/>
    <p:sldId id="319" r:id="rId129"/>
    <p:sldId id="401" r:id="rId130"/>
    <p:sldId id="402" r:id="rId1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488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10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Identify</a:t>
          </a:r>
          <a:r>
            <a:rPr lang="de-DE" sz="1400" kern="1200" dirty="0" smtClean="0"/>
            <a:t> relevant </a:t>
          </a:r>
          <a:r>
            <a:rPr lang="de-DE" sz="1400" kern="1200" dirty="0" err="1" smtClean="0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Identify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product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Select </a:t>
          </a:r>
          <a:r>
            <a:rPr lang="de-DE" sz="1400" kern="1200" dirty="0" err="1" smtClean="0"/>
            <a:t>product</a:t>
          </a:r>
          <a:r>
            <a:rPr lang="de-DE" sz="1400" kern="1200" dirty="0" smtClean="0"/>
            <a:t>(s)</a:t>
          </a:r>
          <a:endParaRPr lang="de-DE" sz="1400" kern="1200" dirty="0"/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Integrate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product</a:t>
          </a:r>
          <a:r>
            <a:rPr lang="de-DE" sz="1400" kern="1200" dirty="0" smtClean="0"/>
            <a:t>(s)</a:t>
          </a:r>
          <a:endParaRPr lang="de-DE" sz="1400" kern="1200" dirty="0"/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Analyze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use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Identify</a:t>
          </a:r>
          <a:r>
            <a:rPr lang="de-DE" sz="800" i="0" kern="1200" dirty="0" smtClean="0"/>
            <a:t> ML </a:t>
          </a:r>
          <a:r>
            <a:rPr lang="de-DE" sz="800" i="0" kern="1200" dirty="0" err="1" smtClean="0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Analyze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data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i="0" kern="1200" dirty="0" smtClean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Implement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05.03.2020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05.03.2020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jpeg"/><Relationship Id="rId9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jpeg"/><Relationship Id="rId9" Type="http://schemas.openxmlformats.org/officeDocument/2006/relationships/image" Target="../media/image7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8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8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</a:t>
            </a:r>
            <a:r>
              <a:rPr lang="de-DE" sz="1400" b="1" dirty="0" smtClean="0"/>
              <a:t> </a:t>
            </a:r>
            <a:r>
              <a:rPr lang="de-DE" sz="1400" dirty="0" smtClean="0"/>
              <a:t>         </a:t>
            </a:r>
            <a:r>
              <a:rPr lang="de-DE" sz="1400" dirty="0" smtClean="0"/>
              <a:t>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algorithms</a:t>
            </a:r>
            <a:r>
              <a:rPr lang="de-DE" b="1" dirty="0" smtClean="0">
                <a:solidFill>
                  <a:srgbClr val="000000"/>
                </a:solidFill>
              </a:rPr>
              <a:t> and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L-Form 9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8028318" y="3284980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computer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vision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956308" y="162875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8028318" y="4653170"/>
            <a:ext cx="2376330" cy="648090"/>
          </a:xfrm>
          <a:prstGeom prst="wedgeRoundRectCallout">
            <a:avLst>
              <a:gd name="adj1" fmla="val -83337"/>
              <a:gd name="adj2" fmla="val -66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 etc.</a:t>
            </a:r>
          </a:p>
        </p:txBody>
      </p:sp>
      <p:sp>
        <p:nvSpPr>
          <p:cNvPr id="14" name="Rechteck 13"/>
          <p:cNvSpPr/>
          <p:nvPr/>
        </p:nvSpPr>
        <p:spPr>
          <a:xfrm>
            <a:off x="-1872716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Computer </a:t>
            </a:r>
            <a:r>
              <a:rPr lang="de-DE" b="1" dirty="0" err="1">
                <a:solidFill>
                  <a:srgbClr val="000000"/>
                </a:solidFill>
              </a:rPr>
              <a:t>vision</a:t>
            </a:r>
            <a:r>
              <a:rPr lang="de-DE" b="1" dirty="0">
                <a:solidFill>
                  <a:srgbClr val="000000"/>
                </a:solidFill>
              </a:rPr>
              <a:t> / </a:t>
            </a:r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algorithms</a:t>
            </a:r>
            <a:r>
              <a:rPr lang="de-DE" b="1" dirty="0">
                <a:solidFill>
                  <a:srgbClr val="000000"/>
                </a:solidFill>
              </a:rPr>
              <a:t> and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L-Form 14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L-Form 15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2763370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051650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259540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884300" y="2132820"/>
            <a:ext cx="2448340" cy="792110"/>
          </a:xfrm>
          <a:prstGeom prst="wedgeRoundRectCallout">
            <a:avLst>
              <a:gd name="adj1" fmla="val -96229"/>
              <a:gd name="adj2" fmla="val 258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Autokeyword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clarifai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tineye</a:t>
            </a:r>
            <a:r>
              <a:rPr lang="de-DE" sz="1600" dirty="0" smtClean="0">
                <a:solidFill>
                  <a:srgbClr val="000000"/>
                </a:solidFill>
              </a:rPr>
              <a:t>, Google </a:t>
            </a:r>
            <a:r>
              <a:rPr lang="de-DE" sz="1600" dirty="0" err="1" smtClean="0">
                <a:solidFill>
                  <a:srgbClr val="000000"/>
                </a:solidFill>
              </a:rPr>
              <a:t>picture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7956310" y="414910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956310" y="328498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584684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1043510" y="558930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100" dirty="0" err="1" smtClean="0">
                <a:latin typeface="Courier New" pitchFamily="49" charset="0"/>
                <a:cs typeface="Courier New" pitchFamily="49" charset="0"/>
              </a:rPr>
              <a:t>d</a:t>
            </a:r>
            <a:r>
              <a:rPr kumimoji="0" lang="de-DE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bpedia:Michelangelo</a:t>
            </a:r>
            <a:endParaRPr kumimoji="0" lang="de-D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6876320" y="530126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"Michelangelo"</a:t>
            </a:r>
          </a:p>
        </p:txBody>
      </p:sp>
      <p:cxnSp>
        <p:nvCxnSpPr>
          <p:cNvPr id="4" name="Gerade Verbindung mit Pfeil 3"/>
          <p:cNvCxnSpPr>
            <a:stCxn id="2" idx="6"/>
            <a:endCxn id="3" idx="1"/>
          </p:cNvCxnSpPr>
          <p:nvPr/>
        </p:nvCxnSpPr>
        <p:spPr bwMode="auto">
          <a:xfrm flipV="1">
            <a:off x="3491850" y="544528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echteck 4"/>
          <p:cNvSpPr/>
          <p:nvPr/>
        </p:nvSpPr>
        <p:spPr bwMode="auto">
          <a:xfrm>
            <a:off x="6876320" y="566131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1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"1475-03-06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6" name="Gerade Verbindung mit Pfeil 5"/>
          <p:cNvCxnSpPr>
            <a:stCxn id="2" idx="6"/>
            <a:endCxn id="5" idx="1"/>
          </p:cNvCxnSpPr>
          <p:nvPr/>
        </p:nvCxnSpPr>
        <p:spPr bwMode="auto">
          <a:xfrm>
            <a:off x="3491850" y="576932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Ellipse 6"/>
          <p:cNvSpPr/>
          <p:nvPr/>
        </p:nvSpPr>
        <p:spPr bwMode="auto">
          <a:xfrm>
            <a:off x="6444260" y="602136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1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dbpedia:Renaissance</a:t>
            </a:r>
            <a:endParaRPr kumimoji="0" lang="de-D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" name="Gerade Verbindung mit Pfeil 7"/>
          <p:cNvCxnSpPr>
            <a:stCxn id="2" idx="6"/>
            <a:endCxn id="7" idx="2"/>
          </p:cNvCxnSpPr>
          <p:nvPr/>
        </p:nvCxnSpPr>
        <p:spPr bwMode="auto">
          <a:xfrm>
            <a:off x="3491850" y="576932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feld 8"/>
          <p:cNvSpPr txBox="1"/>
          <p:nvPr/>
        </p:nvSpPr>
        <p:spPr>
          <a:xfrm>
            <a:off x="4427980" y="530126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rdfs:label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572000" y="5661310"/>
            <a:ext cx="213712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dbpedia-owl:birthDate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3923910" y="6021360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dbpedia-owl:movement</a:t>
            </a:r>
            <a:endParaRPr lang="de-DE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3" name="Rechteck 2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7" name="Rechteck 6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8" name="L-Form 7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 rot="16200000">
            <a:off x="6912325" y="3897066"/>
            <a:ext cx="316844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5364110" y="4221110"/>
            <a:ext cx="159260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 rot="16200000">
            <a:off x="863485" y="4185105"/>
            <a:ext cx="2448340" cy="792109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827480" y="1916790"/>
            <a:ext cx="2160300" cy="432060"/>
          </a:xfrm>
          <a:prstGeom prst="wedgeRoundRectCallout">
            <a:avLst>
              <a:gd name="adj1" fmla="val 57649"/>
              <a:gd name="adj2" fmla="val 10438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OntoStudio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83460" y="5949350"/>
            <a:ext cx="2160300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18463"/>
              <a:gd name="adj2" fmla="val 2829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</a:t>
            </a:r>
            <a:r>
              <a:rPr lang="de-DE" sz="1600" dirty="0" err="1" smtClean="0">
                <a:solidFill>
                  <a:srgbClr val="000000"/>
                </a:solidFill>
              </a:rPr>
              <a:t>Sesame</a:t>
            </a:r>
            <a:r>
              <a:rPr lang="de-DE" sz="1600" dirty="0" smtClean="0">
                <a:solidFill>
                  <a:srgbClr val="000000"/>
                </a:solidFill>
              </a:rPr>
              <a:t>, JENA,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</a:t>
            </a:r>
            <a:r>
              <a:rPr lang="de-DE" sz="1600" dirty="0" err="1" smtClean="0">
                <a:solidFill>
                  <a:srgbClr val="000000"/>
                </a:solidFill>
              </a:rPr>
              <a:t>WikiData</a:t>
            </a:r>
            <a:r>
              <a:rPr lang="de-DE" sz="1600" dirty="0" smtClean="0">
                <a:solidFill>
                  <a:srgbClr val="000000"/>
                </a:solidFill>
              </a:rPr>
              <a:t>, GND, …</a:t>
            </a:r>
          </a:p>
        </p:txBody>
      </p:sp>
      <p:sp>
        <p:nvSpPr>
          <p:cNvPr id="20" name="Rechteck 19"/>
          <p:cNvSpPr/>
          <p:nvPr/>
        </p:nvSpPr>
        <p:spPr>
          <a:xfrm>
            <a:off x="-1440679" y="6021288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899600" y="4032486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</a:t>
            </a:r>
            <a:r>
              <a:rPr kumimoji="0" lang="de-DE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899600" y="3024346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04362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899600" y="1844802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899600" y="1008066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1115630" y="475258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190774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77186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3635980" y="468057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3707990" y="475258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780000" y="482459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4428090" y="460856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4500100" y="468057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4572110" y="475258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11560" y="5184646"/>
            <a:ext cx="5142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Databases, Web Pages,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2987890" y="381645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118764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05176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291588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2987890" y="1368116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370799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2987890" y="2636904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450010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104965" y="4581130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6840844" y="48691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6840844" y="515721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6768834" y="4509120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5724270" y="129610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Java, C#, Ruby, Scala,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Clojure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Lisp,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5724270" y="280831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Jena, AllegroGraph, OWLIM,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Virtuoso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724270" y="360042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Stanbol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Any23,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Nutch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Triplfy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 …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899600" y="2924938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5" name="Rechteck 34"/>
          <p:cNvSpPr/>
          <p:nvPr/>
        </p:nvSpPr>
        <p:spPr bwMode="auto">
          <a:xfrm>
            <a:off x="899592" y="1628800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5724128" y="47667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HTML/CSS, JavaScript, …</a:t>
            </a:r>
          </a:p>
        </p:txBody>
      </p:sp>
      <p:sp>
        <p:nvSpPr>
          <p:cNvPr id="37" name="Rechteck 36"/>
          <p:cNvSpPr/>
          <p:nvPr/>
        </p:nvSpPr>
        <p:spPr>
          <a:xfrm>
            <a:off x="-972503" y="5318662"/>
            <a:ext cx="1130525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971600" y="4509222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971600" y="2348830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971600" y="1124752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059890" y="5301332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059890" y="184485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059890" y="414907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403648" y="3140940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253013" y="3138522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189117" y="3138522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281927" y="588241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971478" y="4437112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971600" y="2132856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316909" y="3140940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212387" y="6696810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948266" y="698485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6948266" y="727289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6876256" y="6624800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>
            <a:off x="5724270" y="263689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incl.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>
            <a:off x="5724270" y="4411964"/>
            <a:ext cx="2771750" cy="385188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Sesame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5724128" y="47667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HTML/CSS, JavaScript incl.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5724128" y="1844824"/>
            <a:ext cx="2771750" cy="36005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971600" y="6237306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411760" y="6741376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DBpedia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059850" y="64533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059832" y="594928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835" y="6704818"/>
            <a:ext cx="760744" cy="4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efaltete Ecke 37"/>
          <p:cNvSpPr/>
          <p:nvPr/>
        </p:nvSpPr>
        <p:spPr bwMode="auto">
          <a:xfrm>
            <a:off x="2987758" y="5539855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382447" y="5564941"/>
            <a:ext cx="180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ArtsOntology.owl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53760" y="5445222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036" y="6124806"/>
            <a:ext cx="8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54541" y="306428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</a:t>
            </a:r>
            <a:endParaRPr lang="de-DE" dirty="0"/>
          </a:p>
        </p:txBody>
      </p:sp>
      <p:sp>
        <p:nvSpPr>
          <p:cNvPr id="44" name="Abgerundete rechteckige Legende 43"/>
          <p:cNvSpPr/>
          <p:nvPr/>
        </p:nvSpPr>
        <p:spPr bwMode="auto">
          <a:xfrm>
            <a:off x="5724128" y="5996140"/>
            <a:ext cx="2771750" cy="385188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SPARQL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-1056046" y="6938914"/>
            <a:ext cx="1130525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29523" y="5805264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6278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442807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62283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L-Form 4"/>
          <p:cNvSpPr/>
          <p:nvPr/>
        </p:nvSpPr>
        <p:spPr bwMode="auto">
          <a:xfrm rot="5400000">
            <a:off x="3347926" y="-994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6" name="L-Form 5"/>
          <p:cNvSpPr/>
          <p:nvPr/>
        </p:nvSpPr>
        <p:spPr bwMode="auto">
          <a:xfrm rot="5400000">
            <a:off x="4104028" y="656655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619446" y="3645066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20390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594028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228326" y="3645066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1907726" y="2852956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516366" y="2996976"/>
            <a:ext cx="197964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1115616" y="2132856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444356" y="2204866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sp>
        <p:nvSpPr>
          <p:cNvPr id="15" name="Rechteck 14"/>
          <p:cNvSpPr/>
          <p:nvPr/>
        </p:nvSpPr>
        <p:spPr>
          <a:xfrm>
            <a:off x="125467" y="4922712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9347" t="25720" r="33347" b="26401"/>
          <a:stretch>
            <a:fillRect/>
          </a:stretch>
        </p:blipFill>
        <p:spPr bwMode="auto">
          <a:xfrm>
            <a:off x="2195736" y="1700808"/>
            <a:ext cx="489654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-396552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570077" y="8148960"/>
            <a:ext cx="2255848" cy="648072"/>
          </a:xfrm>
          <a:prstGeom prst="wedgeRoundRectCallout">
            <a:avLst>
              <a:gd name="adj1" fmla="val -6730"/>
              <a:gd name="adj2" fmla="val -25667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280445" y="8148960"/>
            <a:ext cx="2252045" cy="648072"/>
          </a:xfrm>
          <a:prstGeom prst="wedgeRoundRectCallout">
            <a:avLst>
              <a:gd name="adj1" fmla="val -2768"/>
              <a:gd name="adj2" fmla="val -2625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431545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86126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-3384349" y="8490544"/>
            <a:ext cx="14581073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372250" y="35010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49185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11875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233969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9483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579617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bgerundetes Rechteck 25"/>
          <p:cNvSpPr/>
          <p:nvPr/>
        </p:nvSpPr>
        <p:spPr bwMode="auto">
          <a:xfrm>
            <a:off x="464401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349185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8072230" y="522925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Rechteck 28"/>
          <p:cNvSpPr/>
          <p:nvPr/>
        </p:nvSpPr>
        <p:spPr bwMode="auto">
          <a:xfrm>
            <a:off x="11875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30" name="Rechteck 29"/>
          <p:cNvSpPr/>
          <p:nvPr/>
        </p:nvSpPr>
        <p:spPr bwMode="auto">
          <a:xfrm>
            <a:off x="8100490" y="566131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233969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49185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464401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579617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69483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6372250" y="407709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6948330" y="46531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Gerade Verbindung 41"/>
          <p:cNvCxnSpPr>
            <a:stCxn id="37" idx="2"/>
            <a:endCxn id="24" idx="0"/>
          </p:cNvCxnSpPr>
          <p:nvPr/>
        </p:nvCxnSpPr>
        <p:spPr bwMode="auto">
          <a:xfrm flipH="1">
            <a:off x="7484215" y="5013220"/>
            <a:ext cx="419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Gerade Verbindung 43"/>
          <p:cNvCxnSpPr>
            <a:stCxn id="36" idx="2"/>
            <a:endCxn id="37" idx="0"/>
          </p:cNvCxnSpPr>
          <p:nvPr/>
        </p:nvCxnSpPr>
        <p:spPr bwMode="auto">
          <a:xfrm>
            <a:off x="6912325" y="4437140"/>
            <a:ext cx="57608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6" name="Gerade Verbindung 45"/>
          <p:cNvCxnSpPr>
            <a:stCxn id="36" idx="2"/>
            <a:endCxn id="25" idx="0"/>
          </p:cNvCxnSpPr>
          <p:nvPr/>
        </p:nvCxnSpPr>
        <p:spPr bwMode="auto">
          <a:xfrm flipH="1">
            <a:off x="6332055" y="4437140"/>
            <a:ext cx="580270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Gerade Verbindung 47"/>
          <p:cNvCxnSpPr>
            <a:stCxn id="18" idx="2"/>
            <a:endCxn id="36" idx="0"/>
          </p:cNvCxnSpPr>
          <p:nvPr/>
        </p:nvCxnSpPr>
        <p:spPr bwMode="auto">
          <a:xfrm>
            <a:off x="6912325" y="386106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Gerade Verbindung 49"/>
          <p:cNvCxnSpPr>
            <a:stCxn id="19" idx="2"/>
            <a:endCxn id="18" idx="0"/>
          </p:cNvCxnSpPr>
          <p:nvPr/>
        </p:nvCxnSpPr>
        <p:spPr bwMode="auto">
          <a:xfrm>
            <a:off x="5904185" y="3284980"/>
            <a:ext cx="100814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Gerade Verbindung 52"/>
          <p:cNvCxnSpPr>
            <a:stCxn id="19" idx="2"/>
            <a:endCxn id="26" idx="0"/>
          </p:cNvCxnSpPr>
          <p:nvPr/>
        </p:nvCxnSpPr>
        <p:spPr bwMode="auto">
          <a:xfrm flipH="1">
            <a:off x="5179895" y="3284980"/>
            <a:ext cx="7242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5" name="Gerade Verbindung 54"/>
          <p:cNvCxnSpPr>
            <a:stCxn id="20" idx="2"/>
            <a:endCxn id="27" idx="0"/>
          </p:cNvCxnSpPr>
          <p:nvPr/>
        </p:nvCxnSpPr>
        <p:spPr bwMode="auto">
          <a:xfrm flipH="1">
            <a:off x="4027735" y="3284980"/>
            <a:ext cx="41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Gerade Verbindung 56"/>
          <p:cNvCxnSpPr>
            <a:stCxn id="21" idx="2"/>
            <a:endCxn id="22" idx="0"/>
          </p:cNvCxnSpPr>
          <p:nvPr/>
        </p:nvCxnSpPr>
        <p:spPr bwMode="auto">
          <a:xfrm flipH="1">
            <a:off x="1723415" y="3284980"/>
            <a:ext cx="6522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9" name="Gerade Verbindung 58"/>
          <p:cNvCxnSpPr>
            <a:stCxn id="21" idx="2"/>
            <a:endCxn id="23" idx="0"/>
          </p:cNvCxnSpPr>
          <p:nvPr/>
        </p:nvCxnSpPr>
        <p:spPr bwMode="auto">
          <a:xfrm>
            <a:off x="2375695" y="3284980"/>
            <a:ext cx="4998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1" name="Gerade Verbindung 60"/>
          <p:cNvCxnSpPr>
            <a:stCxn id="17" idx="2"/>
            <a:endCxn id="2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3" name="Gerade Verbindung 62"/>
          <p:cNvCxnSpPr>
            <a:stCxn id="17" idx="2"/>
            <a:endCxn id="20" idx="0"/>
          </p:cNvCxnSpPr>
          <p:nvPr/>
        </p:nvCxnSpPr>
        <p:spPr bwMode="auto">
          <a:xfrm>
            <a:off x="4031925" y="270890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5" name="Gerade Verbindung 64"/>
          <p:cNvCxnSpPr>
            <a:stCxn id="17" idx="2"/>
            <a:endCxn id="19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7" name="Gerade Verbindung 66"/>
          <p:cNvCxnSpPr>
            <a:stCxn id="16" idx="2"/>
            <a:endCxn id="17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0" name="Abgerundete rechteckige Legende 69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Abgerundete rechteckige Legende 77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bgerundete rechteckige Legende 78"/>
          <p:cNvSpPr/>
          <p:nvPr/>
        </p:nvSpPr>
        <p:spPr bwMode="auto">
          <a:xfrm>
            <a:off x="6660290" y="1628750"/>
            <a:ext cx="1656230" cy="360050"/>
          </a:xfrm>
          <a:prstGeom prst="wedgeRoundRectCallout">
            <a:avLst>
              <a:gd name="adj1" fmla="val -171703"/>
              <a:gd name="adj2" fmla="val 30137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-1332656" y="573332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70" grpId="0" animBg="1"/>
      <p:bldP spid="78" grpId="0" animBg="1"/>
      <p:bldP spid="79" grpId="0" animBg="1"/>
      <p:bldP spid="8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Rechteck 9"/>
          <p:cNvSpPr/>
          <p:nvPr/>
        </p:nvSpPr>
        <p:spPr>
          <a:xfrm>
            <a:off x="-396550" y="5085233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2763370" y="3933070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843760" y="508523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6372250" y="3933070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051650" y="3140960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6660290" y="3284980"/>
            <a:ext cx="237633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259540" y="2420860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588280" y="2276840"/>
            <a:ext cx="2448340" cy="64809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Translate</a:t>
            </a:r>
            <a:r>
              <a:rPr lang="de-DE" sz="1600" dirty="0" smtClean="0">
                <a:solidFill>
                  <a:srgbClr val="000000"/>
                </a:solidFill>
              </a:rPr>
              <a:t>, NERD, </a:t>
            </a:r>
            <a:r>
              <a:rPr lang="de-DE" sz="1600" dirty="0" err="1" smtClean="0">
                <a:solidFill>
                  <a:srgbClr val="000000"/>
                </a:solidFill>
              </a:rPr>
              <a:t>AlchemyAPI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8" name="Rechteck 17"/>
          <p:cNvSpPr/>
          <p:nvPr/>
        </p:nvSpPr>
        <p:spPr>
          <a:xfrm>
            <a:off x="-396550" y="5138792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2511</Words>
  <Application>Microsoft Office PowerPoint</Application>
  <PresentationFormat>Bildschirmpräsentation (4:3)</PresentationFormat>
  <Paragraphs>915</Paragraphs>
  <Slides>130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130</vt:i4>
      </vt:variant>
    </vt:vector>
  </HeadingPairs>
  <TitlesOfParts>
    <vt:vector size="140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332</cp:revision>
  <dcterms:created xsi:type="dcterms:W3CDTF">2015-04-01T08:25:24Z</dcterms:created>
  <dcterms:modified xsi:type="dcterms:W3CDTF">2020-03-05T10:00:05Z</dcterms:modified>
</cp:coreProperties>
</file>